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ebp" ContentType="image/webp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2" r:id="rId1"/>
  </p:sldMasterIdLst>
  <p:sldIdLst>
    <p:sldId id="266" r:id="rId2"/>
    <p:sldId id="269" r:id="rId3"/>
    <p:sldId id="261" r:id="rId4"/>
    <p:sldId id="271" r:id="rId5"/>
    <p:sldId id="273" r:id="rId6"/>
    <p:sldId id="272" r:id="rId7"/>
    <p:sldId id="274" r:id="rId8"/>
    <p:sldId id="267" r:id="rId9"/>
    <p:sldId id="268" r:id="rId10"/>
    <p:sldId id="264" r:id="rId11"/>
    <p:sldId id="270" r:id="rId12"/>
    <p:sldId id="275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9A1C012-8297-4361-ACE8-A2509FB18911}"/>
              </a:ext>
            </a:extLst>
          </p:cNvPr>
          <p:cNvSpPr/>
          <p:nvPr/>
        </p:nvSpPr>
        <p:spPr>
          <a:xfrm>
            <a:off x="0" y="4206240"/>
            <a:ext cx="12192000" cy="26517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4EC2572-8518-46FF-8F60-FE2963DF4A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0120" y="640080"/>
            <a:ext cx="10268712" cy="3227832"/>
          </a:xfrm>
        </p:spPr>
        <p:txBody>
          <a:bodyPr anchor="b">
            <a:normAutofit/>
          </a:bodyPr>
          <a:lstStyle>
            <a:lvl1pPr algn="ctr">
              <a:defRPr sz="88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7A0C76A-7715-48A4-8CF5-14BBF61962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0120" y="4526280"/>
            <a:ext cx="10268712" cy="1508760"/>
          </a:xfrm>
        </p:spPr>
        <p:txBody>
          <a:bodyPr>
            <a:normAutofit/>
          </a:bodyPr>
          <a:lstStyle>
            <a:lvl1pPr marL="0" indent="0" algn="ctr">
              <a:buNone/>
              <a:defRPr sz="36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52D4EF84-F7DF-49C5-9285-301284ADB9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r"/>
            <a:fld id="{A37D6D71-8B28-4ED6-B932-04B197003D23}" type="datetimeFigureOut">
              <a:rPr lang="en-US" smtClean="0"/>
              <a:pPr algn="r"/>
              <a:t>1/12/2023</a:t>
            </a:fld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81266E04-79AF-49EF-86BC-DB29D304BB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90DF5B53-9A9A-46CE-A910-25ADA58753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19342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380910-921F-4143-AB01-0F0AFC2908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0182FC-5A0B-4C24-A6ED-990ED5BA90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B6172F4-3DB0-4AE3-8926-081B78034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1/12/2023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25F1358-C731-465B-BCB1-2CCBFD6EC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8D59536-57D3-4C8A-A207-568465A32E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88921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81E0804-8E9E-4C6E-B18D-44FE715B239E}"/>
              </a:ext>
            </a:extLst>
          </p:cNvPr>
          <p:cNvSpPr/>
          <p:nvPr/>
        </p:nvSpPr>
        <p:spPr>
          <a:xfrm>
            <a:off x="0" y="0"/>
            <a:ext cx="12192000" cy="422497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C278AA1-17A5-44BF-8791-EACDA31F5D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120" y="768096"/>
            <a:ext cx="10268712" cy="3136392"/>
          </a:xfrm>
        </p:spPr>
        <p:txBody>
          <a:bodyPr anchor="b">
            <a:normAutofit/>
          </a:bodyPr>
          <a:lstStyle>
            <a:lvl1pPr>
              <a:defRPr sz="7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1203A5-DA79-4778-AB85-1503657484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0120" y="4544568"/>
            <a:ext cx="10268712" cy="1545336"/>
          </a:xfrm>
        </p:spPr>
        <p:txBody>
          <a:bodyPr>
            <a:normAutofit/>
          </a:bodyPr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CE3B1B5E-0912-44AE-BAED-70B980E539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1/12/2023</a:t>
            </a:fld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346C82F1-A7B2-4F03-A26B-59D79BF5B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B1DC1ABC-47A9-477B-A29D-F6690EE6B5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37591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5F398-F05F-4793-9FA5-5B817EB95A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17F1CD-2CD4-4BBB-AB36-73A20B1A8D6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60120" y="2587752"/>
            <a:ext cx="4815840" cy="359359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7BBE02-B884-4CCC-9CBD-13B792BBA2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12992" y="2583371"/>
            <a:ext cx="4815840" cy="359359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B7FBE509-AA68-4D63-A589-AD5DE7FFFE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1/12/2023</a:t>
            </a:fld>
            <a:endParaRPr lang="en-US" dirty="0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9C1A4D52-57E4-4F45-BC2C-9FD73E9CEC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E76AD5E1-358D-4236-85AE-74713259EF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24184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87D32C-166A-4FBE-B24D-C257690954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0121" y="2587752"/>
            <a:ext cx="4818888" cy="892048"/>
          </a:xfrm>
        </p:spPr>
        <p:txBody>
          <a:bodyPr anchor="ctr"/>
          <a:lstStyle>
            <a:lvl1pPr marL="0" indent="0">
              <a:buNone/>
              <a:defRPr sz="2600" b="0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9EC567-F249-462A-B71A-9C40D50E26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60120" y="3594538"/>
            <a:ext cx="4818888" cy="258680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BB7D2C6-69D1-4DE4-BF68-5FB0623DB9E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09944" y="2587752"/>
            <a:ext cx="4818888" cy="892048"/>
          </a:xfrm>
        </p:spPr>
        <p:txBody>
          <a:bodyPr anchor="ctr"/>
          <a:lstStyle>
            <a:lvl1pPr marL="0" indent="0">
              <a:buNone/>
              <a:defRPr sz="2600" b="0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3367CC7-ED09-4F8D-A39A-C5969D33B9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09944" y="3594538"/>
            <a:ext cx="4818888" cy="258680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5F92A44F-DE98-4FB5-B474-5DCCDD267A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1/12/2023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3ACC79DA-A9E4-4E93-93F1-81907A901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404DFE57-AA80-4ED8-AD77-35CC56F3FB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FB62259C-ADDF-4293-AD3B-AB2E04A748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493393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BC7BA0-DC57-452F-85B7-C979AA6909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F1C53797-8D72-4774-AC93-EB9FDD650C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1/12/2023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E945AB7-1A32-4516-ABF9-B40958AE2E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B22923C3-1D67-4089-A6B1-9A10315E80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64892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0A8DC1-14F6-453B-A724-D6493F063F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1/12/2023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E63FF0-1A91-4698-B12A-112D053735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066D53-44B3-4F04-93FD-9756A60139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77621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83A0FE-F7E3-433E-9A29-D778690D22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2591850"/>
            <a:ext cx="6045644" cy="359359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94B15D-55F5-4208-AF40-41CAFEB56F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60120" y="2591850"/>
            <a:ext cx="3811905" cy="3277137"/>
          </a:xfrm>
        </p:spPr>
        <p:txBody>
          <a:bodyPr anchor="ctr"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E8A46CE7-2F0F-4C85-B633-B9FCB8347A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1/12/2023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0900919-3A73-4918-9D97-8DBE7ABB7A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8BC1001-E44E-4A9A-9E60-2E319A844F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A125AC31-022C-40AA-B65C-C9AC48395A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3980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797A575-703F-410E-9A84-F9B578FEAE8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2267712"/>
            <a:ext cx="6571469" cy="4590288"/>
          </a:xfr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18B509-934D-400A-A922-45B61AC6ED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35971" y="2587752"/>
            <a:ext cx="3992856" cy="3593592"/>
          </a:xfrm>
        </p:spPr>
        <p:txBody>
          <a:bodyPr anchor="ctr"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99813C51-6954-4F3A-A043-D1BCC8B50F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1/12/2023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0AC32FB-49A3-40E4-9D24-1775970436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endParaRPr lang="en-US" dirty="0">
              <a:effectLst>
                <a:outerShdw blurRad="50800" dist="38100" dir="2700000" algn="tl" rotWithShape="0">
                  <a:prstClr val="black">
                    <a:alpha val="43000"/>
                  </a:prstClr>
                </a:outerShdw>
              </a:effectLst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C93F5E6-DAE6-447B-8038-5F4C9A799F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FF97FB-514D-4FE8-A9A4-E9A111A56E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5601842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6327B9-64C6-4AFE-8E67-F60CD17A80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92656D-F600-4D76-8A0F-BDBE78759B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6A13412-4939-4879-B91F-BB5B029B6C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1/12/2023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5237DB9-DE7D-4687-82D7-612600F06C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C819356-0444-4C23-82D3-E2FDE28D3D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41476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EB51B7C-D548-4AB7-90A4-C196105E6D56}"/>
              </a:ext>
            </a:extLst>
          </p:cNvPr>
          <p:cNvSpPr/>
          <p:nvPr/>
        </p:nvSpPr>
        <p:spPr>
          <a:xfrm>
            <a:off x="7108274" y="0"/>
            <a:ext cx="5083725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32DC521B-8B54-4843-9FF4-B2C30FA0043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751740" y="643467"/>
            <a:ext cx="3477092" cy="5533495"/>
          </a:xfrm>
        </p:spPr>
        <p:txBody>
          <a:bodyPr vert="eaVert" tIns="91440" bIns="9144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10E3F10-9E27-41E6-A965-4243E37BE3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60120" y="643467"/>
            <a:ext cx="5504687" cy="5533496"/>
          </a:xfrm>
        </p:spPr>
        <p:txBody>
          <a:bodyPr vert="eaVert" t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341D62D-51A0-4AD7-8027-BF548FB6AAF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17898" y="6356350"/>
            <a:ext cx="252279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r"/>
            <a:fld id="{A37D6D71-8B28-4ED6-B932-04B197003D23}" type="datetimeFigureOut">
              <a:rPr lang="en-US" smtClean="0"/>
              <a:pPr algn="r"/>
              <a:t>1/12/2023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5857492-A701-44A1-B1D5-7B2C8CD065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ED2E8AE-F1AA-4D19-A434-102501D3B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7806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D153959-30FA-4987-A094-7243641F474B}"/>
              </a:ext>
            </a:extLst>
          </p:cNvPr>
          <p:cNvSpPr/>
          <p:nvPr/>
        </p:nvSpPr>
        <p:spPr>
          <a:xfrm>
            <a:off x="0" y="0"/>
            <a:ext cx="12192000" cy="226498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0216229-A6DB-436A-B327-667E80F0A5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120" y="317814"/>
            <a:ext cx="10268712" cy="17007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2B351D-270D-480D-8AF5-6A213ED2B3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0120" y="2587752"/>
            <a:ext cx="10268712" cy="35935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EB0E73-3310-4A8F-BB4A-7A6A99121A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903720" y="6356350"/>
            <a:ext cx="32369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just">
              <a:defRPr sz="1200" spc="50" baseline="0">
                <a:solidFill>
                  <a:schemeClr val="tx1"/>
                </a:solidFill>
              </a:defRPr>
            </a:lvl1pPr>
          </a:lstStyle>
          <a:p>
            <a:pPr algn="r"/>
            <a:fld id="{A37D6D71-8B28-4ED6-B932-04B197003D23}" type="datetimeFigureOut">
              <a:rPr lang="en-US" smtClean="0"/>
              <a:pPr algn="r"/>
              <a:t>1/12/2023</a:t>
            </a:fld>
            <a:endParaRPr lang="en-US" spc="5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81C4C0-515B-4404-A780-C31E7DFE54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60120" y="6356350"/>
            <a:ext cx="55046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all" spc="50" baseline="0">
                <a:solidFill>
                  <a:schemeClr val="tx1"/>
                </a:solidFill>
              </a:defRPr>
            </a:lvl1pPr>
          </a:lstStyle>
          <a:p>
            <a:endParaRPr lang="en-US" spc="5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4C30C7-F013-428C-A6F7-A8CCCD14CE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296144" y="6356350"/>
            <a:ext cx="9326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8096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05" r:id="rId6"/>
    <p:sldLayoutId id="2147483701" r:id="rId7"/>
    <p:sldLayoutId id="2147483702" r:id="rId8"/>
    <p:sldLayoutId id="2147483703" r:id="rId9"/>
    <p:sldLayoutId id="2147483704" r:id="rId10"/>
    <p:sldLayoutId id="214748370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6600" kern="1200" cap="all" spc="120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1000"/>
        </a:lnSpc>
        <a:spcBef>
          <a:spcPts val="700"/>
        </a:spcBef>
        <a:spcAft>
          <a:spcPts val="700"/>
        </a:spcAft>
        <a:buFont typeface="Arial" panose="020B0604020202020204" pitchFamily="34" charset="0"/>
        <a:buNone/>
        <a:defRPr sz="2600" kern="1200" spc="50" baseline="0">
          <a:solidFill>
            <a:schemeClr val="tx1"/>
          </a:solidFill>
          <a:latin typeface="+mn-lt"/>
          <a:ea typeface="+mn-ea"/>
          <a:cs typeface="+mn-cs"/>
        </a:defRPr>
      </a:lvl1pPr>
      <a:lvl2pPr marL="274320" indent="-274320" algn="l" defTabSz="914400" rtl="0" eaLnBrk="1" latinLnBrk="0" hangingPunct="1">
        <a:lnSpc>
          <a:spcPct val="101000"/>
        </a:lnSpc>
        <a:spcBef>
          <a:spcPts val="400"/>
        </a:spcBef>
        <a:spcAft>
          <a:spcPts val="400"/>
        </a:spcAft>
        <a:buClrTx/>
        <a:buFont typeface="Wingdings" panose="05000000000000000000" pitchFamily="2" charset="2"/>
        <a:buChar char="§"/>
        <a:defRPr sz="2300" kern="1200" spc="50" baseline="0">
          <a:solidFill>
            <a:schemeClr val="tx1"/>
          </a:solidFill>
          <a:latin typeface="+mn-lt"/>
          <a:ea typeface="+mn-ea"/>
          <a:cs typeface="+mn-cs"/>
        </a:defRPr>
      </a:lvl2pPr>
      <a:lvl3pPr marL="274320" indent="0" algn="l" defTabSz="914400" rtl="0" eaLnBrk="1" latinLnBrk="0" hangingPunct="1">
        <a:lnSpc>
          <a:spcPct val="101000"/>
        </a:lnSpc>
        <a:spcBef>
          <a:spcPts val="400"/>
        </a:spcBef>
        <a:spcAft>
          <a:spcPts val="400"/>
        </a:spcAft>
        <a:buFont typeface="Arial" panose="020B0604020202020204" pitchFamily="34" charset="0"/>
        <a:buNone/>
        <a:defRPr sz="1800" b="1" kern="1200" spc="50" baseline="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274320" algn="l" defTabSz="914400" rtl="0" eaLnBrk="1" latinLnBrk="0" hangingPunct="1">
        <a:lnSpc>
          <a:spcPct val="101000"/>
        </a:lnSpc>
        <a:spcBef>
          <a:spcPts val="400"/>
        </a:spcBef>
        <a:spcAft>
          <a:spcPts val="400"/>
        </a:spcAft>
        <a:buClrTx/>
        <a:buFont typeface="Wingdings" panose="05000000000000000000" pitchFamily="2" charset="2"/>
        <a:buChar char="§"/>
        <a:defRPr sz="1800" kern="1200" spc="50" baseline="0">
          <a:solidFill>
            <a:schemeClr val="tx1"/>
          </a:solidFill>
          <a:latin typeface="+mn-lt"/>
          <a:ea typeface="+mn-ea"/>
          <a:cs typeface="+mn-cs"/>
        </a:defRPr>
      </a:lvl4pPr>
      <a:lvl5pPr marL="594360" indent="0" algn="l" defTabSz="914400" rtl="0" eaLnBrk="1" latinLnBrk="0" hangingPunct="1">
        <a:lnSpc>
          <a:spcPct val="101000"/>
        </a:lnSpc>
        <a:spcBef>
          <a:spcPts val="400"/>
        </a:spcBef>
        <a:spcAft>
          <a:spcPts val="400"/>
        </a:spcAft>
        <a:buFont typeface="Arial" panose="020B0604020202020204" pitchFamily="34" charset="0"/>
        <a:buNone/>
        <a:defRPr sz="1800" b="1" kern="1200" spc="5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eb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coast.noaa.gov/slr/#/layer/slr/0/-9012455.083744986/2845618.971118887/14/satellite/none/1/2050/interHigh/midAccretion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monroecounty-fl.maps.arcgis.com/apps/webappviewer/index.html?id=470784a6537b401f80e26ff4885ea2a4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AA13AD3-0A4F-475A-BEBB-DEEFF5C09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erial view of a beach">
            <a:extLst>
              <a:ext uri="{FF2B5EF4-FFF2-40B4-BE49-F238E27FC236}">
                <a16:creationId xmlns:a16="http://schemas.microsoft.com/office/drawing/2014/main" id="{EAD378E0-B268-7CE2-0953-884034B2D2B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60000"/>
          </a:blip>
          <a:srcRect t="6275" b="9456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A4CEC5C3-D90D-46AA-6BF0-9DFF6D3803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5568" y="0"/>
            <a:ext cx="818086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34692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AA13AD3-0A4F-475A-BEBB-DEEFF5C09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erial view of a beach">
            <a:extLst>
              <a:ext uri="{FF2B5EF4-FFF2-40B4-BE49-F238E27FC236}">
                <a16:creationId xmlns:a16="http://schemas.microsoft.com/office/drawing/2014/main" id="{EAD378E0-B268-7CE2-0953-884034B2D2B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60000"/>
          </a:blip>
          <a:srcRect t="6275" b="9456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DBF7FCAC-3015-C5B8-AAA9-F11E266F77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575" y="847725"/>
            <a:ext cx="5686425" cy="5162550"/>
          </a:xfrm>
          <a:prstGeom prst="rect">
            <a:avLst/>
          </a:prstGeom>
        </p:spPr>
      </p:pic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5CEE0B4B-9E27-9382-D8E9-0A535C2D94C7}"/>
              </a:ext>
            </a:extLst>
          </p:cNvPr>
          <p:cNvSpPr txBox="1">
            <a:spLocks/>
          </p:cNvSpPr>
          <p:nvPr/>
        </p:nvSpPr>
        <p:spPr>
          <a:xfrm>
            <a:off x="7067333" y="3027988"/>
            <a:ext cx="4815840" cy="3593592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1000"/>
              </a:lnSpc>
              <a:spcBef>
                <a:spcPts val="700"/>
              </a:spcBef>
              <a:spcAft>
                <a:spcPts val="700"/>
              </a:spcAft>
              <a:buFont typeface="Arial" panose="020B0604020202020204" pitchFamily="34" charset="0"/>
              <a:buNone/>
              <a:defRPr sz="2600" kern="1200" spc="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74320" indent="-274320" algn="l" defTabSz="914400" rtl="0" eaLnBrk="1" latinLnBrk="0" hangingPunct="1">
              <a:lnSpc>
                <a:spcPct val="101000"/>
              </a:lnSpc>
              <a:spcBef>
                <a:spcPts val="400"/>
              </a:spcBef>
              <a:spcAft>
                <a:spcPts val="400"/>
              </a:spcAft>
              <a:buClrTx/>
              <a:buFont typeface="Wingdings" panose="05000000000000000000" pitchFamily="2" charset="2"/>
              <a:buChar char="§"/>
              <a:defRPr sz="2300" kern="1200" spc="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74320" indent="0" algn="l" defTabSz="914400" rtl="0" eaLnBrk="1" latinLnBrk="0" hangingPunct="1">
              <a:lnSpc>
                <a:spcPct val="101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None/>
              <a:defRPr sz="1800" b="1" kern="1200" spc="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274320" algn="l" defTabSz="914400" rtl="0" eaLnBrk="1" latinLnBrk="0" hangingPunct="1">
              <a:lnSpc>
                <a:spcPct val="101000"/>
              </a:lnSpc>
              <a:spcBef>
                <a:spcPts val="400"/>
              </a:spcBef>
              <a:spcAft>
                <a:spcPts val="400"/>
              </a:spcAft>
              <a:buClrTx/>
              <a:buFont typeface="Wingdings" panose="05000000000000000000" pitchFamily="2" charset="2"/>
              <a:buChar char="§"/>
              <a:defRPr sz="1800" kern="1200" spc="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94360" indent="0" algn="l" defTabSz="914400" rtl="0" eaLnBrk="1" latinLnBrk="0" hangingPunct="1">
              <a:lnSpc>
                <a:spcPct val="101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None/>
              <a:defRPr sz="1800" b="1" kern="1200" spc="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The objective of the ABC grant is to strengthen community by fostering relationships between artists, arts organizations and civic organizations within the Florida Keys to generate greater cultural equity.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328957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AA13AD3-0A4F-475A-BEBB-DEEFF5C09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erial view of a beach">
            <a:extLst>
              <a:ext uri="{FF2B5EF4-FFF2-40B4-BE49-F238E27FC236}">
                <a16:creationId xmlns:a16="http://schemas.microsoft.com/office/drawing/2014/main" id="{EAD378E0-B268-7CE2-0953-884034B2D2B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60000"/>
          </a:blip>
          <a:srcRect t="6275" b="9456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66AA1686-320E-3310-94B3-975EC939F0F0}"/>
              </a:ext>
            </a:extLst>
          </p:cNvPr>
          <p:cNvGrpSpPr/>
          <p:nvPr/>
        </p:nvGrpSpPr>
        <p:grpSpPr>
          <a:xfrm>
            <a:off x="0" y="856664"/>
            <a:ext cx="12192000" cy="5278895"/>
            <a:chOff x="0" y="789552"/>
            <a:chExt cx="12192000" cy="5278895"/>
          </a:xfrm>
        </p:grpSpPr>
        <p:pic>
          <p:nvPicPr>
            <p:cNvPr id="10" name="Picture 9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4F73D3D8-F4A2-F9FD-A80C-31032937509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0" y="789552"/>
              <a:ext cx="12192000" cy="5278895"/>
            </a:xfrm>
            <a:prstGeom prst="rect">
              <a:avLst/>
            </a:prstGeom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C322B57-73C1-4298-1BF6-42EB4B917CC7}"/>
                </a:ext>
              </a:extLst>
            </p:cNvPr>
            <p:cNvSpPr/>
            <p:nvPr/>
          </p:nvSpPr>
          <p:spPr>
            <a:xfrm>
              <a:off x="8589641" y="797941"/>
              <a:ext cx="1651518" cy="75578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74593E0-950C-2518-713E-602E8D19FAC2}"/>
                </a:ext>
              </a:extLst>
            </p:cNvPr>
            <p:cNvSpPr/>
            <p:nvPr/>
          </p:nvSpPr>
          <p:spPr>
            <a:xfrm>
              <a:off x="2106350" y="797941"/>
              <a:ext cx="2284574" cy="85469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794CFABD-28EF-8A8C-58BA-554A12E09776}"/>
              </a:ext>
            </a:extLst>
          </p:cNvPr>
          <p:cNvSpPr/>
          <p:nvPr/>
        </p:nvSpPr>
        <p:spPr>
          <a:xfrm>
            <a:off x="1910206" y="781278"/>
            <a:ext cx="254909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Equality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5D3E4B5-B998-2C80-95EE-98A8D8C787BD}"/>
              </a:ext>
            </a:extLst>
          </p:cNvPr>
          <p:cNvSpPr/>
          <p:nvPr/>
        </p:nvSpPr>
        <p:spPr>
          <a:xfrm>
            <a:off x="8277720" y="781278"/>
            <a:ext cx="200407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Equity</a:t>
            </a:r>
          </a:p>
        </p:txBody>
      </p:sp>
    </p:spTree>
    <p:extLst>
      <p:ext uri="{BB962C8B-B14F-4D97-AF65-F5344CB8AC3E}">
        <p14:creationId xmlns:p14="http://schemas.microsoft.com/office/powerpoint/2010/main" val="422495655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AA13AD3-0A4F-475A-BEBB-DEEFF5C09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erial view of a beach">
            <a:extLst>
              <a:ext uri="{FF2B5EF4-FFF2-40B4-BE49-F238E27FC236}">
                <a16:creationId xmlns:a16="http://schemas.microsoft.com/office/drawing/2014/main" id="{EAD378E0-B268-7CE2-0953-884034B2D2B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60000"/>
          </a:blip>
          <a:srcRect t="6275" b="9456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5CEE0B4B-9E27-9382-D8E9-0A535C2D94C7}"/>
              </a:ext>
            </a:extLst>
          </p:cNvPr>
          <p:cNvSpPr txBox="1">
            <a:spLocks/>
          </p:cNvSpPr>
          <p:nvPr/>
        </p:nvSpPr>
        <p:spPr>
          <a:xfrm>
            <a:off x="389305" y="393845"/>
            <a:ext cx="11413390" cy="3593592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1000"/>
              </a:lnSpc>
              <a:spcBef>
                <a:spcPts val="700"/>
              </a:spcBef>
              <a:spcAft>
                <a:spcPts val="700"/>
              </a:spcAft>
              <a:buFont typeface="Arial" panose="020B0604020202020204" pitchFamily="34" charset="0"/>
              <a:buNone/>
              <a:defRPr sz="2600" kern="1200" spc="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74320" indent="-274320" algn="l" defTabSz="914400" rtl="0" eaLnBrk="1" latinLnBrk="0" hangingPunct="1">
              <a:lnSpc>
                <a:spcPct val="101000"/>
              </a:lnSpc>
              <a:spcBef>
                <a:spcPts val="400"/>
              </a:spcBef>
              <a:spcAft>
                <a:spcPts val="400"/>
              </a:spcAft>
              <a:buClrTx/>
              <a:buFont typeface="Wingdings" panose="05000000000000000000" pitchFamily="2" charset="2"/>
              <a:buChar char="§"/>
              <a:defRPr sz="2300" kern="1200" spc="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74320" indent="0" algn="l" defTabSz="914400" rtl="0" eaLnBrk="1" latinLnBrk="0" hangingPunct="1">
              <a:lnSpc>
                <a:spcPct val="101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None/>
              <a:defRPr sz="1800" b="1" kern="1200" spc="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274320" algn="l" defTabSz="914400" rtl="0" eaLnBrk="1" latinLnBrk="0" hangingPunct="1">
              <a:lnSpc>
                <a:spcPct val="101000"/>
              </a:lnSpc>
              <a:spcBef>
                <a:spcPts val="400"/>
              </a:spcBef>
              <a:spcAft>
                <a:spcPts val="400"/>
              </a:spcAft>
              <a:buClrTx/>
              <a:buFont typeface="Wingdings" panose="05000000000000000000" pitchFamily="2" charset="2"/>
              <a:buChar char="§"/>
              <a:defRPr sz="1800" kern="1200" spc="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94360" indent="0" algn="l" defTabSz="914400" rtl="0" eaLnBrk="1" latinLnBrk="0" hangingPunct="1">
              <a:lnSpc>
                <a:spcPct val="101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None/>
              <a:defRPr sz="1800" b="1" kern="1200" spc="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A new report published by the </a:t>
            </a:r>
            <a:r>
              <a:rPr lang="en-US" b="1" dirty="0"/>
              <a:t>US Water Alliance, Water Rising: Equitable Approaches to Urban Flooding</a:t>
            </a:r>
            <a:r>
              <a:rPr lang="en-US" dirty="0"/>
              <a:t>, details five priority actions that water professionals and communities can take together to advance equitable flood resilience:</a:t>
            </a:r>
          </a:p>
          <a:p>
            <a:r>
              <a:rPr lang="en-US" dirty="0"/>
              <a:t>1. Use data to identify risks, assets and community vulnerabilities.</a:t>
            </a:r>
          </a:p>
          <a:p>
            <a:r>
              <a:rPr lang="en-US" dirty="0"/>
              <a:t>2. Commit to ongoing and meaningful community engagement.</a:t>
            </a:r>
          </a:p>
          <a:p>
            <a:r>
              <a:rPr lang="en-US" dirty="0"/>
              <a:t>3. Set a proactive vision and build strategic alignment.</a:t>
            </a:r>
          </a:p>
          <a:p>
            <a:r>
              <a:rPr lang="en-US" dirty="0"/>
              <a:t>4. Fully incorporate equity into resilience planning processes.</a:t>
            </a:r>
          </a:p>
          <a:p>
            <a:r>
              <a:rPr lang="en-US" dirty="0"/>
              <a:t>5. Target investments in vulnerable communities.</a:t>
            </a:r>
          </a:p>
        </p:txBody>
      </p:sp>
      <p:pic>
        <p:nvPicPr>
          <p:cNvPr id="13" name="Picture 12" descr="Logo, company name&#10;&#10;Description automatically generated">
            <a:extLst>
              <a:ext uri="{FF2B5EF4-FFF2-40B4-BE49-F238E27FC236}">
                <a16:creationId xmlns:a16="http://schemas.microsoft.com/office/drawing/2014/main" id="{6CD3E04E-8CDF-73EE-EBDA-6CD14B7916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6113" y="4908110"/>
            <a:ext cx="3899774" cy="1949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209740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AA13AD3-0A4F-475A-BEBB-DEEFF5C09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erial view of a beach">
            <a:extLst>
              <a:ext uri="{FF2B5EF4-FFF2-40B4-BE49-F238E27FC236}">
                <a16:creationId xmlns:a16="http://schemas.microsoft.com/office/drawing/2014/main" id="{EAD378E0-B268-7CE2-0953-884034B2D2B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60000"/>
          </a:blip>
          <a:srcRect t="6275" b="9456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5CEE0B4B-9E27-9382-D8E9-0A535C2D94C7}"/>
              </a:ext>
            </a:extLst>
          </p:cNvPr>
          <p:cNvSpPr txBox="1">
            <a:spLocks/>
          </p:cNvSpPr>
          <p:nvPr/>
        </p:nvSpPr>
        <p:spPr>
          <a:xfrm>
            <a:off x="389305" y="393845"/>
            <a:ext cx="11413390" cy="3593592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1000"/>
              </a:lnSpc>
              <a:spcBef>
                <a:spcPts val="700"/>
              </a:spcBef>
              <a:spcAft>
                <a:spcPts val="700"/>
              </a:spcAft>
              <a:buFont typeface="Arial" panose="020B0604020202020204" pitchFamily="34" charset="0"/>
              <a:buNone/>
              <a:defRPr sz="2600" kern="1200" spc="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74320" indent="-274320" algn="l" defTabSz="914400" rtl="0" eaLnBrk="1" latinLnBrk="0" hangingPunct="1">
              <a:lnSpc>
                <a:spcPct val="101000"/>
              </a:lnSpc>
              <a:spcBef>
                <a:spcPts val="400"/>
              </a:spcBef>
              <a:spcAft>
                <a:spcPts val="400"/>
              </a:spcAft>
              <a:buClrTx/>
              <a:buFont typeface="Wingdings" panose="05000000000000000000" pitchFamily="2" charset="2"/>
              <a:buChar char="§"/>
              <a:defRPr sz="2300" kern="1200" spc="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74320" indent="0" algn="l" defTabSz="914400" rtl="0" eaLnBrk="1" latinLnBrk="0" hangingPunct="1">
              <a:lnSpc>
                <a:spcPct val="101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None/>
              <a:defRPr sz="1800" b="1" kern="1200" spc="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274320" algn="l" defTabSz="914400" rtl="0" eaLnBrk="1" latinLnBrk="0" hangingPunct="1">
              <a:lnSpc>
                <a:spcPct val="101000"/>
              </a:lnSpc>
              <a:spcBef>
                <a:spcPts val="400"/>
              </a:spcBef>
              <a:spcAft>
                <a:spcPts val="400"/>
              </a:spcAft>
              <a:buClrTx/>
              <a:buFont typeface="Wingdings" panose="05000000000000000000" pitchFamily="2" charset="2"/>
              <a:buChar char="§"/>
              <a:defRPr sz="1800" kern="1200" spc="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94360" indent="0" algn="l" defTabSz="914400" rtl="0" eaLnBrk="1" latinLnBrk="0" hangingPunct="1">
              <a:lnSpc>
                <a:spcPct val="101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None/>
              <a:defRPr sz="1800" b="1" kern="1200" spc="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Federal disaster programs are in place to ease the burden of those affected but can actually widen structural inequalities and contribute to slower recoveries for vulnerable populations. 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recent study in Social Problems found that in counties with disaster damages of at least $10 billion from 1999 to 2013, white households gained an average of $126,000 in wealth, while Black and Hispanic households lost an average of $27,000 and $29,000, respectively.  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study determined that federal post-disaster assistance contributes to rather than mitigates this phenomenon.</a:t>
            </a:r>
          </a:p>
        </p:txBody>
      </p:sp>
    </p:spTree>
    <p:extLst>
      <p:ext uri="{BB962C8B-B14F-4D97-AF65-F5344CB8AC3E}">
        <p14:creationId xmlns:p14="http://schemas.microsoft.com/office/powerpoint/2010/main" val="370480941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AA13AD3-0A4F-475A-BEBB-DEEFF5C09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erial view of a beach">
            <a:extLst>
              <a:ext uri="{FF2B5EF4-FFF2-40B4-BE49-F238E27FC236}">
                <a16:creationId xmlns:a16="http://schemas.microsoft.com/office/drawing/2014/main" id="{EAD378E0-B268-7CE2-0953-884034B2D2B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60000"/>
          </a:blip>
          <a:srcRect t="6275" b="9456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pic>
        <p:nvPicPr>
          <p:cNvPr id="5" name="Picture 4" descr="Diagram, shape&#10;&#10;Description automatically generated">
            <a:extLst>
              <a:ext uri="{FF2B5EF4-FFF2-40B4-BE49-F238E27FC236}">
                <a16:creationId xmlns:a16="http://schemas.microsoft.com/office/drawing/2014/main" id="{0AC7CBFE-C01A-337E-65C7-EF2E16D50E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5195" y="132549"/>
            <a:ext cx="5094516" cy="6592902"/>
          </a:xfrm>
          <a:prstGeom prst="rect">
            <a:avLst/>
          </a:prstGeom>
        </p:spPr>
      </p:pic>
      <p:pic>
        <p:nvPicPr>
          <p:cNvPr id="7" name="Picture 6" descr="A picture containing engineering drawing&#10;&#10;Description automatically generated">
            <a:extLst>
              <a:ext uri="{FF2B5EF4-FFF2-40B4-BE49-F238E27FC236}">
                <a16:creationId xmlns:a16="http://schemas.microsoft.com/office/drawing/2014/main" id="{0C8719B3-E90D-05A7-9176-08D53C04FCF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92" t="8221" r="11689" b="13275"/>
          <a:stretch/>
        </p:blipFill>
        <p:spPr>
          <a:xfrm>
            <a:off x="132289" y="121288"/>
            <a:ext cx="5008877" cy="6598449"/>
          </a:xfrm>
          <a:prstGeom prst="rect">
            <a:avLst/>
          </a:prstGeom>
        </p:spPr>
      </p:pic>
      <p:pic>
        <p:nvPicPr>
          <p:cNvPr id="10" name="Picture 9" descr="Table&#10;&#10;Description automatically generated">
            <a:extLst>
              <a:ext uri="{FF2B5EF4-FFF2-40B4-BE49-F238E27FC236}">
                <a16:creationId xmlns:a16="http://schemas.microsoft.com/office/drawing/2014/main" id="{D8DD5E55-96A2-787D-D382-08984B890B0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22" t="49706" r="10470" b="10838"/>
          <a:stretch/>
        </p:blipFill>
        <p:spPr>
          <a:xfrm>
            <a:off x="4814853" y="3166363"/>
            <a:ext cx="5526108" cy="3553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05494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AA13AD3-0A4F-475A-BEBB-DEEFF5C09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erial view of a beach">
            <a:extLst>
              <a:ext uri="{FF2B5EF4-FFF2-40B4-BE49-F238E27FC236}">
                <a16:creationId xmlns:a16="http://schemas.microsoft.com/office/drawing/2014/main" id="{EAD378E0-B268-7CE2-0953-884034B2D2B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60000"/>
          </a:blip>
          <a:srcRect t="6275" b="9456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pic>
        <p:nvPicPr>
          <p:cNvPr id="3" name="Picture 2" descr="Chart&#10;&#10;Description automatically generated">
            <a:extLst>
              <a:ext uri="{FF2B5EF4-FFF2-40B4-BE49-F238E27FC236}">
                <a16:creationId xmlns:a16="http://schemas.microsoft.com/office/drawing/2014/main" id="{664BB334-D4E8-6297-16CE-E577694EEF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17" y="1026367"/>
            <a:ext cx="12013163" cy="4805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840573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AA13AD3-0A4F-475A-BEBB-DEEFF5C09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erial view of a beach">
            <a:extLst>
              <a:ext uri="{FF2B5EF4-FFF2-40B4-BE49-F238E27FC236}">
                <a16:creationId xmlns:a16="http://schemas.microsoft.com/office/drawing/2014/main" id="{EAD378E0-B268-7CE2-0953-884034B2D2B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60000"/>
          </a:blip>
          <a:srcRect t="6275" b="9456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64BB334-D4E8-6297-16CE-E577694EEF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17102" y="84675"/>
            <a:ext cx="7557796" cy="6688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488267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AA13AD3-0A4F-475A-BEBB-DEEFF5C09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erial view of a beach">
            <a:extLst>
              <a:ext uri="{FF2B5EF4-FFF2-40B4-BE49-F238E27FC236}">
                <a16:creationId xmlns:a16="http://schemas.microsoft.com/office/drawing/2014/main" id="{EAD378E0-B268-7CE2-0953-884034B2D2B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60000"/>
          </a:blip>
          <a:srcRect t="6275" b="9456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3B4AB77-3A76-475D-096D-16BCD200957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0849" t="14591" r="18670" b="3095"/>
          <a:stretch/>
        </p:blipFill>
        <p:spPr>
          <a:xfrm>
            <a:off x="3195136" y="225493"/>
            <a:ext cx="8690995" cy="6407014"/>
          </a:xfrm>
          <a:prstGeom prst="rect">
            <a:avLst/>
          </a:prstGeom>
        </p:spPr>
      </p:pic>
      <p:pic>
        <p:nvPicPr>
          <p:cNvPr id="7" name="Picture 6" descr="A picture containing logo&#10;&#10;Description automatically generated">
            <a:extLst>
              <a:ext uri="{FF2B5EF4-FFF2-40B4-BE49-F238E27FC236}">
                <a16:creationId xmlns:a16="http://schemas.microsoft.com/office/drawing/2014/main" id="{41F231DD-C492-1479-FB20-CB49DEE404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456" y="374784"/>
            <a:ext cx="2952244" cy="1491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765943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AA13AD3-0A4F-475A-BEBB-DEEFF5C09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erial view of a beach">
            <a:extLst>
              <a:ext uri="{FF2B5EF4-FFF2-40B4-BE49-F238E27FC236}">
                <a16:creationId xmlns:a16="http://schemas.microsoft.com/office/drawing/2014/main" id="{EAD378E0-B268-7CE2-0953-884034B2D2B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60000"/>
          </a:blip>
          <a:srcRect t="6275" b="9456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pic>
        <p:nvPicPr>
          <p:cNvPr id="3" name="Picture 2" descr="Map&#10;&#10;Description automatically generated">
            <a:extLst>
              <a:ext uri="{FF2B5EF4-FFF2-40B4-BE49-F238E27FC236}">
                <a16:creationId xmlns:a16="http://schemas.microsoft.com/office/drawing/2014/main" id="{F4F9AC86-9ECE-1364-03E7-7B0F808727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4771" y="0"/>
            <a:ext cx="936245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597473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AA13AD3-0A4F-475A-BEBB-DEEFF5C09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erial view of a beach">
            <a:extLst>
              <a:ext uri="{FF2B5EF4-FFF2-40B4-BE49-F238E27FC236}">
                <a16:creationId xmlns:a16="http://schemas.microsoft.com/office/drawing/2014/main" id="{EAD378E0-B268-7CE2-0953-884034B2D2B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60000"/>
          </a:blip>
          <a:srcRect t="6275" b="9456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5CEE0B4B-9E27-9382-D8E9-0A535C2D94C7}"/>
              </a:ext>
            </a:extLst>
          </p:cNvPr>
          <p:cNvSpPr txBox="1">
            <a:spLocks/>
          </p:cNvSpPr>
          <p:nvPr/>
        </p:nvSpPr>
        <p:spPr>
          <a:xfrm>
            <a:off x="151002" y="411061"/>
            <a:ext cx="11732171" cy="621051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1000"/>
              </a:lnSpc>
              <a:spcBef>
                <a:spcPts val="700"/>
              </a:spcBef>
              <a:spcAft>
                <a:spcPts val="700"/>
              </a:spcAft>
              <a:buFont typeface="Arial" panose="020B0604020202020204" pitchFamily="34" charset="0"/>
              <a:buNone/>
              <a:defRPr sz="2600" kern="1200" spc="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74320" indent="-274320" algn="l" defTabSz="914400" rtl="0" eaLnBrk="1" latinLnBrk="0" hangingPunct="1">
              <a:lnSpc>
                <a:spcPct val="101000"/>
              </a:lnSpc>
              <a:spcBef>
                <a:spcPts val="400"/>
              </a:spcBef>
              <a:spcAft>
                <a:spcPts val="400"/>
              </a:spcAft>
              <a:buClrTx/>
              <a:buFont typeface="Wingdings" panose="05000000000000000000" pitchFamily="2" charset="2"/>
              <a:buChar char="§"/>
              <a:defRPr sz="2300" kern="1200" spc="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74320" indent="0" algn="l" defTabSz="914400" rtl="0" eaLnBrk="1" latinLnBrk="0" hangingPunct="1">
              <a:lnSpc>
                <a:spcPct val="101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None/>
              <a:defRPr sz="1800" b="1" kern="1200" spc="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274320" algn="l" defTabSz="914400" rtl="0" eaLnBrk="1" latinLnBrk="0" hangingPunct="1">
              <a:lnSpc>
                <a:spcPct val="101000"/>
              </a:lnSpc>
              <a:spcBef>
                <a:spcPts val="400"/>
              </a:spcBef>
              <a:spcAft>
                <a:spcPts val="400"/>
              </a:spcAft>
              <a:buClrTx/>
              <a:buFont typeface="Wingdings" panose="05000000000000000000" pitchFamily="2" charset="2"/>
              <a:buChar char="§"/>
              <a:defRPr sz="1800" kern="1200" spc="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94360" indent="0" algn="l" defTabSz="914400" rtl="0" eaLnBrk="1" latinLnBrk="0" hangingPunct="1">
              <a:lnSpc>
                <a:spcPct val="101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None/>
              <a:defRPr sz="1800" b="1" kern="1200" spc="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</a:t>
            </a:r>
            <a:r>
              <a:rPr lang="en-US" dirty="0" err="1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coast.noaa.gov</a:t>
            </a:r>
            <a:r>
              <a:rPr lang="en-US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</a:t>
            </a:r>
            <a:r>
              <a:rPr lang="en-US" dirty="0" err="1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slr</a:t>
            </a:r>
            <a:r>
              <a:rPr lang="en-US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/#/layer/</a:t>
            </a:r>
            <a:r>
              <a:rPr lang="en-US" dirty="0" err="1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slr</a:t>
            </a:r>
            <a:r>
              <a:rPr lang="en-US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/0/-9012455.083744986/2845618.971118887/14/satellite/none/1/2050/</a:t>
            </a:r>
            <a:r>
              <a:rPr lang="en-US" dirty="0" err="1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interHigh</a:t>
            </a:r>
            <a:r>
              <a:rPr lang="en-US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</a:t>
            </a:r>
            <a:r>
              <a:rPr lang="en-US" dirty="0" err="1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midAccretion</a:t>
            </a:r>
            <a:r>
              <a:rPr lang="en-US" dirty="0"/>
              <a:t> </a:t>
            </a:r>
          </a:p>
          <a:p>
            <a:endParaRPr lang="en-US" dirty="0"/>
          </a:p>
          <a:p>
            <a:r>
              <a:rPr lang="en-US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</a:t>
            </a:r>
            <a:r>
              <a:rPr lang="en-US" dirty="0" err="1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monroecounty-fl.maps.arcgis.com</a:t>
            </a:r>
            <a:r>
              <a:rPr lang="en-US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/apps/</a:t>
            </a:r>
            <a:r>
              <a:rPr lang="en-US" dirty="0" err="1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webappviewer</a:t>
            </a:r>
            <a:r>
              <a:rPr lang="en-US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</a:t>
            </a:r>
            <a:r>
              <a:rPr lang="en-US" dirty="0" err="1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index.html?id</a:t>
            </a:r>
            <a:r>
              <a:rPr lang="en-US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=</a:t>
            </a:r>
            <a:r>
              <a:rPr lang="en-US" dirty="0" err="1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470784a6537b401f80e26ff4885ea2a4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848678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AA13AD3-0A4F-475A-BEBB-DEEFF5C09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erial view of a beach">
            <a:extLst>
              <a:ext uri="{FF2B5EF4-FFF2-40B4-BE49-F238E27FC236}">
                <a16:creationId xmlns:a16="http://schemas.microsoft.com/office/drawing/2014/main" id="{EAD378E0-B268-7CE2-0953-884034B2D2B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60000"/>
          </a:blip>
          <a:srcRect t="6275" b="9456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49C4778-BEF9-78B6-9A57-3857FA0C8577}"/>
              </a:ext>
            </a:extLst>
          </p:cNvPr>
          <p:cNvSpPr txBox="1"/>
          <p:nvPr/>
        </p:nvSpPr>
        <p:spPr>
          <a:xfrm>
            <a:off x="3268238" y="2644170"/>
            <a:ext cx="565552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600" dirty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301808863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JuxtaposeVTI">
  <a:themeElements>
    <a:clrScheme name="AnalogousFromLightSeedLeftStep">
      <a:dk1>
        <a:srgbClr val="000000"/>
      </a:dk1>
      <a:lt1>
        <a:srgbClr val="FFFFFF"/>
      </a:lt1>
      <a:dk2>
        <a:srgbClr val="23393E"/>
      </a:dk2>
      <a:lt2>
        <a:srgbClr val="E6E8E2"/>
      </a:lt2>
      <a:accent1>
        <a:srgbClr val="A696C7"/>
      </a:accent1>
      <a:accent2>
        <a:srgbClr val="7E83BA"/>
      </a:accent2>
      <a:accent3>
        <a:srgbClr val="8CA6C1"/>
      </a:accent3>
      <a:accent4>
        <a:srgbClr val="79ADB2"/>
      </a:accent4>
      <a:accent5>
        <a:srgbClr val="82AD9F"/>
      </a:accent5>
      <a:accent6>
        <a:srgbClr val="77AF85"/>
      </a:accent6>
      <a:hlink>
        <a:srgbClr val="778953"/>
      </a:hlink>
      <a:folHlink>
        <a:srgbClr val="7F7F7F"/>
      </a:folHlink>
    </a:clrScheme>
    <a:fontScheme name="Custom 167">
      <a:majorFont>
        <a:latin typeface="Franklin Gothic Demi Cond"/>
        <a:ea typeface=""/>
        <a:cs typeface=""/>
      </a:majorFont>
      <a:minorFont>
        <a:latin typeface="Franklin Gothic Medium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JuxtaposeVTI" id="{FBDCC3B4-6EA8-442A-B697-43C068E31FE3}" vid="{090F2E09-E4E2-4F71-A70E-279F5A0D9E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7488</TotalTime>
  <Words>267</Words>
  <Application>Microsoft Office PowerPoint</Application>
  <PresentationFormat>Widescreen</PresentationFormat>
  <Paragraphs>18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Franklin Gothic Demi Cond</vt:lpstr>
      <vt:lpstr>Franklin Gothic Medium</vt:lpstr>
      <vt:lpstr>Wingdings</vt:lpstr>
      <vt:lpstr>JuxtaposeVTI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Beautiful Benchmarks</dc:title>
  <dc:creator>Brian Shea</dc:creator>
  <cp:lastModifiedBy>Maria Covelli</cp:lastModifiedBy>
  <cp:revision>7</cp:revision>
  <dcterms:created xsi:type="dcterms:W3CDTF">2022-05-04T12:47:09Z</dcterms:created>
  <dcterms:modified xsi:type="dcterms:W3CDTF">2023-01-12T13:00:31Z</dcterms:modified>
</cp:coreProperties>
</file>